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5143500" cx="9144000"/>
  <p:notesSz cx="6858000" cy="9144000"/>
  <p:embeddedFontLst>
    <p:embeddedFont>
      <p:font typeface="Montserrat"/>
      <p:regular r:id="rId18"/>
      <p:bold r:id="rId19"/>
      <p:italic r:id="rId20"/>
      <p:boldItalic r:id="rId21"/>
    </p:embeddedFont>
    <p:embeddedFont>
      <p:font typeface="Lato"/>
      <p:regular r:id="rId22"/>
      <p:bold r:id="rId23"/>
      <p:italic r:id="rId24"/>
      <p:boldItalic r:id="rId2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Montserrat-italic.fntdata"/><Relationship Id="rId22" Type="http://schemas.openxmlformats.org/officeDocument/2006/relationships/font" Target="fonts/Lato-regular.fntdata"/><Relationship Id="rId21" Type="http://schemas.openxmlformats.org/officeDocument/2006/relationships/font" Target="fonts/Montserrat-boldItalic.fntdata"/><Relationship Id="rId24" Type="http://schemas.openxmlformats.org/officeDocument/2006/relationships/font" Target="fonts/Lato-italic.fntdata"/><Relationship Id="rId23" Type="http://schemas.openxmlformats.org/officeDocument/2006/relationships/font" Target="fonts/Lato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5" Type="http://schemas.openxmlformats.org/officeDocument/2006/relationships/font" Target="fonts/Lato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font" Target="fonts/Montserrat-bold.fntdata"/><Relationship Id="rId18" Type="http://schemas.openxmlformats.org/officeDocument/2006/relationships/font" Target="fonts/Montserrat-regular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5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g2f90fc97603_0_1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7" name="Google Shape;187;g2f90fc97603_0_1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2f90fc97603_0_1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3" name="Google Shape;193;g2f90fc97603_0_1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g2f90fc97603_0_1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9" name="Google Shape;199;g2f90fc97603_0_1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2f90fc97603_0_1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2f90fc97603_0_1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g2f90fc97603_0_1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5" name="Google Shape;145;g2f90fc97603_0_1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2f90fc97603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2f90fc97603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g2f90fc97603_0_1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7" name="Google Shape;157;g2f90fc97603_0_1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2f90fc97603_0_1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2f90fc97603_0_1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g3093def4677_4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9" name="Google Shape;169;g3093def4677_4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3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Google Shape;174;g2f90fc97603_0_1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5" name="Google Shape;175;g2f90fc97603_0_1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2f90fc97603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Google Shape;181;g2f90fc97603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0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11;p2"/>
          <p:cNvSpPr/>
          <p:nvPr/>
        </p:nvSpPr>
        <p:spPr>
          <a:xfrm rot="5400000">
            <a:off x="7500300" y="505"/>
            <a:ext cx="1643700" cy="1643700"/>
          </a:xfrm>
          <a:prstGeom prst="diagStripe">
            <a:avLst>
              <a:gd fmla="val 0" name="adj"/>
            </a:avLst>
          </a:prstGeom>
          <a:solidFill>
            <a:schemeClr val="lt1">
              <a:alpha val="303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2" name="Google Shape;12;p2"/>
          <p:cNvGrpSpPr/>
          <p:nvPr/>
        </p:nvGrpSpPr>
        <p:grpSpPr>
          <a:xfrm>
            <a:off x="0" y="490"/>
            <a:ext cx="5153705" cy="5134399"/>
            <a:chOff x="0" y="75"/>
            <a:chExt cx="5153705" cy="5152950"/>
          </a:xfrm>
        </p:grpSpPr>
        <p:sp>
          <p:nvSpPr>
            <p:cNvPr id="13" name="Google Shape;13;p2"/>
            <p:cNvSpPr/>
            <p:nvPr/>
          </p:nvSpPr>
          <p:spPr>
            <a:xfrm rot="-5400000">
              <a:off x="455" y="-225"/>
              <a:ext cx="5152800" cy="51537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303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 rot="-5400000">
              <a:off x="150" y="1145825"/>
              <a:ext cx="3996600" cy="3996900"/>
            </a:xfrm>
            <a:prstGeom prst="diagStripe">
              <a:avLst>
                <a:gd fmla="val 58774" name="adj"/>
              </a:avLst>
            </a:prstGeom>
            <a:solidFill>
              <a:schemeClr val="lt1">
                <a:alpha val="303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 rot="-5400000">
              <a:off x="1646" y="-75"/>
              <a:ext cx="2299800" cy="23001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 flipH="1">
              <a:off x="652821" y="590035"/>
              <a:ext cx="2300100" cy="2299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7" name="Google Shape;17;p2"/>
          <p:cNvSpPr txBox="1"/>
          <p:nvPr>
            <p:ph type="ctrTitle"/>
          </p:nvPr>
        </p:nvSpPr>
        <p:spPr>
          <a:xfrm>
            <a:off x="3537150" y="1578400"/>
            <a:ext cx="5017500" cy="15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/>
        </p:txBody>
      </p:sp>
      <p:sp>
        <p:nvSpPr>
          <p:cNvPr id="18" name="Google Shape;18;p2"/>
          <p:cNvSpPr txBox="1"/>
          <p:nvPr>
            <p:ph idx="1" type="subTitle"/>
          </p:nvPr>
        </p:nvSpPr>
        <p:spPr>
          <a:xfrm>
            <a:off x="5083950" y="3924925"/>
            <a:ext cx="3470700" cy="50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9pPr>
          </a:lstStyle>
          <a:p/>
        </p:txBody>
      </p:sp>
      <p:sp>
        <p:nvSpPr>
          <p:cNvPr id="19" name="Google Shape;19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7" name="Google Shape;107;p11"/>
          <p:cNvGrpSpPr/>
          <p:nvPr/>
        </p:nvGrpSpPr>
        <p:grpSpPr>
          <a:xfrm>
            <a:off x="4406400" y="0"/>
            <a:ext cx="4737600" cy="5143065"/>
            <a:chOff x="4406400" y="0"/>
            <a:chExt cx="4737600" cy="5143065"/>
          </a:xfrm>
        </p:grpSpPr>
        <p:sp>
          <p:nvSpPr>
            <p:cNvPr id="108" name="Google Shape;108;p11"/>
            <p:cNvSpPr/>
            <p:nvPr/>
          </p:nvSpPr>
          <p:spPr>
            <a:xfrm rot="5400000">
              <a:off x="4408200" y="-1800"/>
              <a:ext cx="4734000" cy="4737600"/>
            </a:xfrm>
            <a:prstGeom prst="diagStripe">
              <a:avLst>
                <a:gd fmla="val 49469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9" name="Google Shape;109;p11"/>
            <p:cNvSpPr/>
            <p:nvPr/>
          </p:nvSpPr>
          <p:spPr>
            <a:xfrm rot="5400000">
              <a:off x="4841125" y="5700"/>
              <a:ext cx="4298100" cy="4286700"/>
            </a:xfrm>
            <a:prstGeom prst="diagStripe">
              <a:avLst>
                <a:gd fmla="val 0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0" name="Google Shape;110;p11"/>
            <p:cNvSpPr/>
            <p:nvPr/>
          </p:nvSpPr>
          <p:spPr>
            <a:xfrm rot="-5400000">
              <a:off x="5618399" y="123646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1" name="Google Shape;111;p11"/>
            <p:cNvSpPr/>
            <p:nvPr/>
          </p:nvSpPr>
          <p:spPr>
            <a:xfrm flipH="1">
              <a:off x="5849857" y="144395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2" name="Google Shape;112;p11"/>
            <p:cNvSpPr/>
            <p:nvPr/>
          </p:nvSpPr>
          <p:spPr>
            <a:xfrm rot="-5400000">
              <a:off x="5987081" y="24694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3" name="Google Shape;113;p11"/>
            <p:cNvSpPr/>
            <p:nvPr/>
          </p:nvSpPr>
          <p:spPr>
            <a:xfrm flipH="1">
              <a:off x="6222115" y="267695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4" name="Google Shape;114;p11"/>
            <p:cNvSpPr/>
            <p:nvPr/>
          </p:nvSpPr>
          <p:spPr>
            <a:xfrm rot="-5400000">
              <a:off x="6675341" y="186201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5" name="Google Shape;115;p11"/>
            <p:cNvSpPr/>
            <p:nvPr/>
          </p:nvSpPr>
          <p:spPr>
            <a:xfrm flipH="1">
              <a:off x="6908099" y="206950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6" name="Google Shape;116;p11"/>
            <p:cNvSpPr/>
            <p:nvPr/>
          </p:nvSpPr>
          <p:spPr>
            <a:xfrm rot="-5400000">
              <a:off x="6861141" y="247781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7" name="Google Shape;117;p11"/>
            <p:cNvSpPr/>
            <p:nvPr/>
          </p:nvSpPr>
          <p:spPr>
            <a:xfrm flipH="1">
              <a:off x="7965266" y="269296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8" name="Google Shape;118;p11"/>
            <p:cNvSpPr/>
            <p:nvPr/>
          </p:nvSpPr>
          <p:spPr>
            <a:xfrm flipH="1">
              <a:off x="8145082" y="330875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9" name="Google Shape;119;p11"/>
            <p:cNvSpPr/>
            <p:nvPr/>
          </p:nvSpPr>
          <p:spPr>
            <a:xfrm rot="-5400000">
              <a:off x="7047599" y="309501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0" name="Google Shape;120;p11"/>
            <p:cNvSpPr/>
            <p:nvPr/>
          </p:nvSpPr>
          <p:spPr>
            <a:xfrm flipH="1">
              <a:off x="7276649" y="3302502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1" name="Google Shape;121;p11"/>
            <p:cNvSpPr/>
            <p:nvPr/>
          </p:nvSpPr>
          <p:spPr>
            <a:xfrm rot="-5400000">
              <a:off x="7227414" y="3710807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2" name="Google Shape;122;p11"/>
            <p:cNvSpPr/>
            <p:nvPr/>
          </p:nvSpPr>
          <p:spPr>
            <a:xfrm flipH="1">
              <a:off x="7462448" y="3918294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3" name="Google Shape;123;p11"/>
            <p:cNvSpPr/>
            <p:nvPr/>
          </p:nvSpPr>
          <p:spPr>
            <a:xfrm rot="-5400000">
              <a:off x="8102491" y="371847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4" name="Google Shape;124;p11"/>
            <p:cNvSpPr/>
            <p:nvPr/>
          </p:nvSpPr>
          <p:spPr>
            <a:xfrm flipH="1">
              <a:off x="8334533" y="392596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5" name="Google Shape;125;p11"/>
            <p:cNvSpPr/>
            <p:nvPr/>
          </p:nvSpPr>
          <p:spPr>
            <a:xfrm rot="-5400000">
              <a:off x="8288290" y="43342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26" name="Google Shape;126;p11"/>
          <p:cNvSpPr txBox="1"/>
          <p:nvPr>
            <p:ph hasCustomPrompt="1" type="title"/>
          </p:nvPr>
        </p:nvSpPr>
        <p:spPr>
          <a:xfrm>
            <a:off x="823850" y="1284675"/>
            <a:ext cx="47760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2pPr>
            <a:lvl3pPr lvl="2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3pPr>
            <a:lvl4pPr lvl="3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4pPr>
            <a:lvl5pPr lvl="4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5pPr>
            <a:lvl6pPr lvl="5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6pPr>
            <a:lvl7pPr lvl="6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7pPr>
            <a:lvl8pPr lvl="7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8pPr>
            <a:lvl9pPr lvl="8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9pPr>
          </a:lstStyle>
          <a:p>
            <a:r>
              <a:t>xx%</a:t>
            </a:r>
          </a:p>
        </p:txBody>
      </p:sp>
      <p:sp>
        <p:nvSpPr>
          <p:cNvPr id="127" name="Google Shape;127;p11"/>
          <p:cNvSpPr txBox="1"/>
          <p:nvPr>
            <p:ph idx="1" type="body"/>
          </p:nvPr>
        </p:nvSpPr>
        <p:spPr>
          <a:xfrm>
            <a:off x="823850" y="2643124"/>
            <a:ext cx="4776000" cy="121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28" name="Google Shape;128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Google Shape;21;p3"/>
          <p:cNvGrpSpPr/>
          <p:nvPr/>
        </p:nvGrpSpPr>
        <p:grpSpPr>
          <a:xfrm>
            <a:off x="4406400" y="0"/>
            <a:ext cx="4737600" cy="5143065"/>
            <a:chOff x="4406400" y="0"/>
            <a:chExt cx="4737600" cy="5143065"/>
          </a:xfrm>
        </p:grpSpPr>
        <p:sp>
          <p:nvSpPr>
            <p:cNvPr id="22" name="Google Shape;22;p3"/>
            <p:cNvSpPr/>
            <p:nvPr/>
          </p:nvSpPr>
          <p:spPr>
            <a:xfrm rot="5400000">
              <a:off x="4408200" y="-1800"/>
              <a:ext cx="4734000" cy="4737600"/>
            </a:xfrm>
            <a:prstGeom prst="diagStripe">
              <a:avLst>
                <a:gd fmla="val 49469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3" name="Google Shape;23;p3"/>
            <p:cNvSpPr/>
            <p:nvPr/>
          </p:nvSpPr>
          <p:spPr>
            <a:xfrm rot="5400000">
              <a:off x="4841125" y="5700"/>
              <a:ext cx="4298100" cy="4286700"/>
            </a:xfrm>
            <a:prstGeom prst="diagStripe">
              <a:avLst>
                <a:gd fmla="val 0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3"/>
            <p:cNvSpPr/>
            <p:nvPr/>
          </p:nvSpPr>
          <p:spPr>
            <a:xfrm rot="-5400000">
              <a:off x="5618399" y="123646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3"/>
            <p:cNvSpPr/>
            <p:nvPr/>
          </p:nvSpPr>
          <p:spPr>
            <a:xfrm flipH="1">
              <a:off x="5849857" y="144395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6" name="Google Shape;26;p3"/>
            <p:cNvSpPr/>
            <p:nvPr/>
          </p:nvSpPr>
          <p:spPr>
            <a:xfrm rot="-5400000">
              <a:off x="5987081" y="24694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7" name="Google Shape;27;p3"/>
            <p:cNvSpPr/>
            <p:nvPr/>
          </p:nvSpPr>
          <p:spPr>
            <a:xfrm flipH="1">
              <a:off x="6222115" y="267695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3"/>
            <p:cNvSpPr/>
            <p:nvPr/>
          </p:nvSpPr>
          <p:spPr>
            <a:xfrm rot="-5400000">
              <a:off x="6675341" y="186201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3"/>
            <p:cNvSpPr/>
            <p:nvPr/>
          </p:nvSpPr>
          <p:spPr>
            <a:xfrm flipH="1">
              <a:off x="6908099" y="206950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0" name="Google Shape;30;p3"/>
            <p:cNvSpPr/>
            <p:nvPr/>
          </p:nvSpPr>
          <p:spPr>
            <a:xfrm rot="-5400000">
              <a:off x="6861141" y="247781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3"/>
            <p:cNvSpPr/>
            <p:nvPr/>
          </p:nvSpPr>
          <p:spPr>
            <a:xfrm flipH="1">
              <a:off x="7965266" y="269296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3"/>
            <p:cNvSpPr/>
            <p:nvPr/>
          </p:nvSpPr>
          <p:spPr>
            <a:xfrm flipH="1">
              <a:off x="8145082" y="330875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3"/>
            <p:cNvSpPr/>
            <p:nvPr/>
          </p:nvSpPr>
          <p:spPr>
            <a:xfrm rot="-5400000">
              <a:off x="7047599" y="309501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4" name="Google Shape;34;p3"/>
            <p:cNvSpPr/>
            <p:nvPr/>
          </p:nvSpPr>
          <p:spPr>
            <a:xfrm flipH="1">
              <a:off x="7276649" y="3302502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5" name="Google Shape;35;p3"/>
            <p:cNvSpPr/>
            <p:nvPr/>
          </p:nvSpPr>
          <p:spPr>
            <a:xfrm rot="-5400000">
              <a:off x="7227414" y="3710807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6" name="Google Shape;36;p3"/>
            <p:cNvSpPr/>
            <p:nvPr/>
          </p:nvSpPr>
          <p:spPr>
            <a:xfrm flipH="1">
              <a:off x="7462448" y="3918294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7" name="Google Shape;37;p3"/>
            <p:cNvSpPr/>
            <p:nvPr/>
          </p:nvSpPr>
          <p:spPr>
            <a:xfrm rot="-5400000">
              <a:off x="8102491" y="371847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8" name="Google Shape;38;p3"/>
            <p:cNvSpPr/>
            <p:nvPr/>
          </p:nvSpPr>
          <p:spPr>
            <a:xfrm flipH="1">
              <a:off x="8334533" y="392596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9" name="Google Shape;39;p3"/>
            <p:cNvSpPr/>
            <p:nvPr/>
          </p:nvSpPr>
          <p:spPr>
            <a:xfrm rot="-5400000">
              <a:off x="8288290" y="43342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0" name="Google Shape;40;p3"/>
          <p:cNvSpPr txBox="1"/>
          <p:nvPr>
            <p:ph type="title"/>
          </p:nvPr>
        </p:nvSpPr>
        <p:spPr>
          <a:xfrm>
            <a:off x="823850" y="2053000"/>
            <a:ext cx="4587000" cy="1148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41" name="Google Shape;41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oogle Shape;43;p4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44" name="Google Shape;44;p4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4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Google Shape;46;p4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7" name="Google Shape;47;p4"/>
          <p:cNvSpPr txBox="1"/>
          <p:nvPr>
            <p:ph idx="1" type="body"/>
          </p:nvPr>
        </p:nvSpPr>
        <p:spPr>
          <a:xfrm>
            <a:off x="1297500" y="1567550"/>
            <a:ext cx="70389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48" name="Google Shape;48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5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51" name="Google Shape;51;p5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2" name="Google Shape;52;p5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3" name="Google Shape;53;p5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54" name="Google Shape;54;p5"/>
          <p:cNvSpPr txBox="1"/>
          <p:nvPr>
            <p:ph idx="1" type="body"/>
          </p:nvPr>
        </p:nvSpPr>
        <p:spPr>
          <a:xfrm>
            <a:off x="1297500" y="1567550"/>
            <a:ext cx="34032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5" name="Google Shape;55;p5"/>
          <p:cNvSpPr txBox="1"/>
          <p:nvPr>
            <p:ph idx="2" type="body"/>
          </p:nvPr>
        </p:nvSpPr>
        <p:spPr>
          <a:xfrm>
            <a:off x="4933221" y="1567550"/>
            <a:ext cx="34032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6" name="Google Shape;56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8" name="Google Shape;58;p6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59" name="Google Shape;59;p6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0" name="Google Shape;60;p6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61" name="Google Shape;61;p6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62" name="Google Shape;62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4" name="Google Shape;64;p7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65" name="Google Shape;65;p7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6" name="Google Shape;66;p7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67" name="Google Shape;67;p7"/>
          <p:cNvSpPr txBox="1"/>
          <p:nvPr>
            <p:ph type="title"/>
          </p:nvPr>
        </p:nvSpPr>
        <p:spPr>
          <a:xfrm>
            <a:off x="1297500" y="393750"/>
            <a:ext cx="3798900" cy="1493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68" name="Google Shape;68;p7"/>
          <p:cNvSpPr txBox="1"/>
          <p:nvPr>
            <p:ph idx="1" type="body"/>
          </p:nvPr>
        </p:nvSpPr>
        <p:spPr>
          <a:xfrm>
            <a:off x="1297500" y="1972550"/>
            <a:ext cx="3798900" cy="241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9" name="Google Shape;69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" name="Google Shape;71;p8"/>
          <p:cNvGrpSpPr/>
          <p:nvPr/>
        </p:nvGrpSpPr>
        <p:grpSpPr>
          <a:xfrm>
            <a:off x="4406400" y="0"/>
            <a:ext cx="4737600" cy="5143500"/>
            <a:chOff x="4406400" y="0"/>
            <a:chExt cx="4737600" cy="5143500"/>
          </a:xfrm>
        </p:grpSpPr>
        <p:sp>
          <p:nvSpPr>
            <p:cNvPr id="72" name="Google Shape;72;p8"/>
            <p:cNvSpPr/>
            <p:nvPr/>
          </p:nvSpPr>
          <p:spPr>
            <a:xfrm rot="5400000">
              <a:off x="4407900" y="-1500"/>
              <a:ext cx="4734600" cy="4737600"/>
            </a:xfrm>
            <a:prstGeom prst="diagStripe">
              <a:avLst>
                <a:gd fmla="val 49469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3" name="Google Shape;73;p8"/>
            <p:cNvSpPr/>
            <p:nvPr/>
          </p:nvSpPr>
          <p:spPr>
            <a:xfrm rot="5400000">
              <a:off x="4840825" y="6000"/>
              <a:ext cx="4298700" cy="4286700"/>
            </a:xfrm>
            <a:prstGeom prst="diagStripe">
              <a:avLst>
                <a:gd fmla="val 0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4" name="Google Shape;74;p8"/>
            <p:cNvSpPr/>
            <p:nvPr/>
          </p:nvSpPr>
          <p:spPr>
            <a:xfrm rot="-5400000">
              <a:off x="5618399" y="123664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5" name="Google Shape;75;p8"/>
            <p:cNvSpPr/>
            <p:nvPr/>
          </p:nvSpPr>
          <p:spPr>
            <a:xfrm flipH="1">
              <a:off x="5849857" y="144407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6" name="Google Shape;76;p8"/>
            <p:cNvSpPr/>
            <p:nvPr/>
          </p:nvSpPr>
          <p:spPr>
            <a:xfrm rot="-5400000">
              <a:off x="5987081" y="246974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7" name="Google Shape;77;p8"/>
            <p:cNvSpPr/>
            <p:nvPr/>
          </p:nvSpPr>
          <p:spPr>
            <a:xfrm flipH="1">
              <a:off x="6222115" y="267717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8" name="Google Shape;78;p8"/>
            <p:cNvSpPr/>
            <p:nvPr/>
          </p:nvSpPr>
          <p:spPr>
            <a:xfrm rot="-5400000">
              <a:off x="6675341" y="1862244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9" name="Google Shape;79;p8"/>
            <p:cNvSpPr/>
            <p:nvPr/>
          </p:nvSpPr>
          <p:spPr>
            <a:xfrm flipH="1">
              <a:off x="6908099" y="206968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0" name="Google Shape;80;p8"/>
            <p:cNvSpPr/>
            <p:nvPr/>
          </p:nvSpPr>
          <p:spPr>
            <a:xfrm rot="-5400000">
              <a:off x="6861141" y="247808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1" name="Google Shape;81;p8"/>
            <p:cNvSpPr/>
            <p:nvPr/>
          </p:nvSpPr>
          <p:spPr>
            <a:xfrm flipH="1">
              <a:off x="7965266" y="269319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2" name="Google Shape;82;p8"/>
            <p:cNvSpPr/>
            <p:nvPr/>
          </p:nvSpPr>
          <p:spPr>
            <a:xfrm flipH="1">
              <a:off x="8145082" y="330903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3" name="Google Shape;83;p8"/>
            <p:cNvSpPr/>
            <p:nvPr/>
          </p:nvSpPr>
          <p:spPr>
            <a:xfrm rot="-5400000">
              <a:off x="7047599" y="309534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4" name="Google Shape;84;p8"/>
            <p:cNvSpPr/>
            <p:nvPr/>
          </p:nvSpPr>
          <p:spPr>
            <a:xfrm flipH="1">
              <a:off x="7276649" y="330278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5" name="Google Shape;85;p8"/>
            <p:cNvSpPr/>
            <p:nvPr/>
          </p:nvSpPr>
          <p:spPr>
            <a:xfrm rot="-5400000">
              <a:off x="7227414" y="37111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6" name="Google Shape;86;p8"/>
            <p:cNvSpPr/>
            <p:nvPr/>
          </p:nvSpPr>
          <p:spPr>
            <a:xfrm flipH="1">
              <a:off x="7462448" y="391862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8"/>
            <p:cNvSpPr/>
            <p:nvPr/>
          </p:nvSpPr>
          <p:spPr>
            <a:xfrm rot="-5400000">
              <a:off x="8102491" y="371885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8" name="Google Shape;88;p8"/>
            <p:cNvSpPr/>
            <p:nvPr/>
          </p:nvSpPr>
          <p:spPr>
            <a:xfrm flipH="1">
              <a:off x="8334533" y="3926292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9" name="Google Shape;89;p8"/>
            <p:cNvSpPr/>
            <p:nvPr/>
          </p:nvSpPr>
          <p:spPr>
            <a:xfrm rot="-5400000">
              <a:off x="8288290" y="433470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0" name="Google Shape;90;p8"/>
          <p:cNvSpPr txBox="1"/>
          <p:nvPr>
            <p:ph type="title"/>
          </p:nvPr>
        </p:nvSpPr>
        <p:spPr>
          <a:xfrm>
            <a:off x="823850" y="866775"/>
            <a:ext cx="4587000" cy="3521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1" name="Google Shape;91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3" name="Google Shape;93;p9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94" name="Google Shape;94;p9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5" name="Google Shape;95;p9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6" name="Google Shape;96;p9"/>
          <p:cNvSpPr txBox="1"/>
          <p:nvPr>
            <p:ph type="title"/>
          </p:nvPr>
        </p:nvSpPr>
        <p:spPr>
          <a:xfrm>
            <a:off x="1297500" y="1658325"/>
            <a:ext cx="3036300" cy="1751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97" name="Google Shape;97;p9"/>
          <p:cNvSpPr txBox="1"/>
          <p:nvPr>
            <p:ph idx="1" type="subTitle"/>
          </p:nvPr>
        </p:nvSpPr>
        <p:spPr>
          <a:xfrm>
            <a:off x="1297500" y="3538000"/>
            <a:ext cx="3036300" cy="50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9pPr>
          </a:lstStyle>
          <a:p/>
        </p:txBody>
      </p:sp>
      <p:sp>
        <p:nvSpPr>
          <p:cNvPr id="98" name="Google Shape;98;p9"/>
          <p:cNvSpPr txBox="1"/>
          <p:nvPr>
            <p:ph idx="2" type="body"/>
          </p:nvPr>
        </p:nvSpPr>
        <p:spPr>
          <a:xfrm>
            <a:off x="4648200" y="1696600"/>
            <a:ext cx="3676800" cy="234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9" name="Google Shape;99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1" name="Google Shape;101;p10"/>
          <p:cNvGrpSpPr/>
          <p:nvPr/>
        </p:nvGrpSpPr>
        <p:grpSpPr>
          <a:xfrm>
            <a:off x="0" y="4128572"/>
            <a:ext cx="698925" cy="684657"/>
            <a:chOff x="0" y="3785672"/>
            <a:chExt cx="698925" cy="684657"/>
          </a:xfrm>
        </p:grpSpPr>
        <p:sp>
          <p:nvSpPr>
            <p:cNvPr id="102" name="Google Shape;102;p10"/>
            <p:cNvSpPr/>
            <p:nvPr/>
          </p:nvSpPr>
          <p:spPr>
            <a:xfrm rot="-5400000">
              <a:off x="0" y="3785672"/>
              <a:ext cx="544800" cy="544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962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3" name="Google Shape;103;p10"/>
            <p:cNvSpPr/>
            <p:nvPr/>
          </p:nvSpPr>
          <p:spPr>
            <a:xfrm flipH="1">
              <a:off x="154125" y="3925529"/>
              <a:ext cx="544800" cy="544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962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4" name="Google Shape;104;p10"/>
          <p:cNvSpPr txBox="1"/>
          <p:nvPr>
            <p:ph idx="1" type="body"/>
          </p:nvPr>
        </p:nvSpPr>
        <p:spPr>
          <a:xfrm>
            <a:off x="812725" y="4305375"/>
            <a:ext cx="6936000" cy="523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05" name="Google Shape;105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focus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Font typeface="Lato"/>
              <a:buChar char="●"/>
              <a:defRPr sz="13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○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■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●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○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■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●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○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■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9" name="Google Shape;9;p1"/>
          <p:cNvSpPr txBox="1"/>
          <p:nvPr/>
        </p:nvSpPr>
        <p:spPr>
          <a:xfrm>
            <a:off x="1250925" y="4703625"/>
            <a:ext cx="6642300" cy="354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Course material created &amp; provided by JP Technology Consulting LLC dba Learn Accounting Basics</a:t>
            </a:r>
            <a:endParaRPr i="1" sz="1100">
              <a:solidFill>
                <a:schemeClr val="lt1"/>
              </a:solidFill>
              <a:latin typeface="Lato"/>
              <a:ea typeface="Lato"/>
              <a:cs typeface="Lato"/>
              <a:sym typeface="Lato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7.xml"/><Relationship Id="rId3" Type="http://schemas.openxmlformats.org/officeDocument/2006/relationships/image" Target="../media/image1.png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13"/>
          <p:cNvSpPr txBox="1"/>
          <p:nvPr>
            <p:ph type="ctrTitle"/>
          </p:nvPr>
        </p:nvSpPr>
        <p:spPr>
          <a:xfrm>
            <a:off x="3537150" y="1578400"/>
            <a:ext cx="5017500" cy="15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Basics of Bookkeeping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8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p22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5 - Practice (cont)</a:t>
            </a:r>
            <a:endParaRPr/>
          </a:p>
        </p:txBody>
      </p:sp>
      <p:sp>
        <p:nvSpPr>
          <p:cNvPr id="190" name="Google Shape;190;p22"/>
          <p:cNvSpPr txBox="1"/>
          <p:nvPr>
            <p:ph idx="1" type="body"/>
          </p:nvPr>
        </p:nvSpPr>
        <p:spPr>
          <a:xfrm>
            <a:off x="1297500" y="1079225"/>
            <a:ext cx="6537300" cy="342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Practicing on the last 6 months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Each video will be 3 months at a time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Try categorizing what you know, and leave the rest to review in the respective video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Reconcile the bank account if you’re confident on your categorizations</a:t>
            </a:r>
            <a:endParaRPr/>
          </a:p>
          <a:p>
            <a:pPr indent="0" lvl="0" marL="9144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Reviewing the BS &amp; P&amp;L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See our progress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Check for weird balances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 how the P&amp;L connects to the Balance Sheet</a:t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23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6 - Review</a:t>
            </a:r>
            <a:endParaRPr/>
          </a:p>
        </p:txBody>
      </p:sp>
      <p:sp>
        <p:nvSpPr>
          <p:cNvPr id="196" name="Google Shape;196;p23"/>
          <p:cNvSpPr txBox="1"/>
          <p:nvPr>
            <p:ph idx="1" type="body"/>
          </p:nvPr>
        </p:nvSpPr>
        <p:spPr>
          <a:xfrm>
            <a:off x="1297500" y="1079225"/>
            <a:ext cx="6537300" cy="342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Reviewing the Balance Sheet &amp; Profit &amp; Loss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Look at 12 month statements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 simple trends</a:t>
            </a:r>
            <a:endParaRPr/>
          </a:p>
          <a:p>
            <a:pPr indent="0" lvl="0" marL="9144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Adjusting Entries (Journal Entries)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How to clear negative Sales Tax Payable Balance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Understanding Debits/Credits and checking your entry makes sense</a:t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0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p24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7 - Conclusions &amp; Wrap Up</a:t>
            </a:r>
            <a:endParaRPr/>
          </a:p>
        </p:txBody>
      </p:sp>
      <p:sp>
        <p:nvSpPr>
          <p:cNvPr id="202" name="Google Shape;202;p24"/>
          <p:cNvSpPr txBox="1"/>
          <p:nvPr>
            <p:ph idx="1" type="body"/>
          </p:nvPr>
        </p:nvSpPr>
        <p:spPr>
          <a:xfrm>
            <a:off x="1297500" y="1079225"/>
            <a:ext cx="6537300" cy="342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What you learned: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Categorizing Bank Feed Transactions &amp; Split Transactions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Setting up Chart of Accounts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 the Balance Sheet &amp; Profit &amp; Loss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Reconciling Bank Accounts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 Adjusting/Journal Entries &amp; Debits/Credits</a:t>
            </a:r>
            <a:endParaRPr/>
          </a:p>
          <a:p>
            <a:pPr indent="0" lvl="0" marL="9144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What’s Next: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Accounts Payable &amp; Receivable</a:t>
            </a:r>
            <a:endParaRPr/>
          </a:p>
          <a:p>
            <a:pPr indent="-298450" lvl="2" marL="1371600" rtl="0" algn="l">
              <a:spcBef>
                <a:spcPts val="0"/>
              </a:spcBef>
              <a:spcAft>
                <a:spcPts val="0"/>
              </a:spcAft>
              <a:buSzPts val="1100"/>
              <a:buAutoNum type="romanLcPeriod"/>
            </a:pPr>
            <a:r>
              <a:rPr lang="en"/>
              <a:t>Invoicing Sales</a:t>
            </a:r>
            <a:endParaRPr/>
          </a:p>
          <a:p>
            <a:pPr indent="-298450" lvl="2" marL="1371600" rtl="0" algn="l">
              <a:spcBef>
                <a:spcPts val="0"/>
              </a:spcBef>
              <a:spcAft>
                <a:spcPts val="0"/>
              </a:spcAft>
              <a:buSzPts val="1100"/>
              <a:buAutoNum type="romanLcPeriod"/>
            </a:pPr>
            <a:r>
              <a:rPr lang="en"/>
              <a:t>Bill Payments</a:t>
            </a:r>
            <a:endParaRPr/>
          </a:p>
          <a:p>
            <a:pPr indent="-298450" lvl="2" marL="1371600" rtl="0" algn="l">
              <a:spcBef>
                <a:spcPts val="0"/>
              </a:spcBef>
              <a:spcAft>
                <a:spcPts val="0"/>
              </a:spcAft>
              <a:buSzPts val="1100"/>
              <a:buAutoNum type="romanLcPeriod"/>
            </a:pPr>
            <a:r>
              <a:rPr lang="en"/>
              <a:t>Note Payables/Receivables (Intercompany Billing)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Payroll &amp; Other Advanced Functions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Much More!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14"/>
          <p:cNvSpPr txBox="1"/>
          <p:nvPr>
            <p:ph type="title"/>
          </p:nvPr>
        </p:nvSpPr>
        <p:spPr>
          <a:xfrm>
            <a:off x="1297500" y="393750"/>
            <a:ext cx="3798900" cy="1493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Syllabus</a:t>
            </a:r>
            <a:endParaRPr/>
          </a:p>
        </p:txBody>
      </p:sp>
      <p:sp>
        <p:nvSpPr>
          <p:cNvPr id="141" name="Google Shape;141;p14"/>
          <p:cNvSpPr txBox="1"/>
          <p:nvPr>
            <p:ph idx="1" type="body"/>
          </p:nvPr>
        </p:nvSpPr>
        <p:spPr>
          <a:xfrm>
            <a:off x="1297500" y="903875"/>
            <a:ext cx="3274500" cy="3569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Chapter 1 - Overview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Overview &amp; Goals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Materials &amp; Access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Community &amp; Resources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Chapter 2 - Setup &amp; Structure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Getting Setup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Balance Sheet &amp; Profit &amp; Loss Overview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Setting up Chart of Accounts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Chapter 3 - Basics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Categorizing 1st Month of Transactions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Reconciling the Bank Account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Reviewing the BS &amp; P&amp;L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sp>
        <p:nvSpPr>
          <p:cNvPr id="142" name="Google Shape;142;p14"/>
          <p:cNvSpPr txBox="1"/>
          <p:nvPr>
            <p:ph idx="1" type="body"/>
          </p:nvPr>
        </p:nvSpPr>
        <p:spPr>
          <a:xfrm>
            <a:off x="4854125" y="903875"/>
            <a:ext cx="3274500" cy="3569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Chapter 4 - Practice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Categorizing Months 1-6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Review &amp; Reconcile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Chapter 5 - Practice (cont.)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Categorizing Months 6-12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Review &amp; Reconcile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Chapter 6 - Review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Holistically reviewing Balance Sheet &amp; Profit &amp; Loss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Making Adjustment JE’s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Chapter 7 - Conclusions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Wrapping up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/>
              <a:t>Concepts Beyond Basics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15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1 - Overview &amp; Goals</a:t>
            </a:r>
            <a:endParaRPr/>
          </a:p>
        </p:txBody>
      </p:sp>
      <p:sp>
        <p:nvSpPr>
          <p:cNvPr id="148" name="Google Shape;148;p15"/>
          <p:cNvSpPr txBox="1"/>
          <p:nvPr>
            <p:ph idx="1" type="body"/>
          </p:nvPr>
        </p:nvSpPr>
        <p:spPr>
          <a:xfrm>
            <a:off x="1297500" y="1079225"/>
            <a:ext cx="60417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n"/>
              <a:t>Overview of Learning Objectives:</a:t>
            </a:r>
            <a:endParaRPr i="1"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Understand the Balance Sheet &amp; Profit &amp; Loss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 the Chart of Accounts</a:t>
            </a:r>
            <a:endParaRPr/>
          </a:p>
          <a:p>
            <a:pPr indent="0" lvl="0" marL="9144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Understand how to Categorize Transactions from the Bank Feed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 Bank Reconciliations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 Split Transactions</a:t>
            </a:r>
            <a:endParaRPr/>
          </a:p>
          <a:p>
            <a:pPr indent="0" lvl="0" marL="9144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Understanding Statement Reviews &amp; Adjustment Entries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Holistically understand your Bookkeeping work &amp; skills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16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1 - Materials &amp; Access</a:t>
            </a:r>
            <a:endParaRPr/>
          </a:p>
        </p:txBody>
      </p:sp>
      <p:sp>
        <p:nvSpPr>
          <p:cNvPr id="154" name="Google Shape;154;p16"/>
          <p:cNvSpPr txBox="1"/>
          <p:nvPr>
            <p:ph idx="1" type="body"/>
          </p:nvPr>
        </p:nvSpPr>
        <p:spPr>
          <a:xfrm>
            <a:off x="1297500" y="1079225"/>
            <a:ext cx="60417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n"/>
              <a:t>Overview of Files &amp; Getting Software Access</a:t>
            </a:r>
            <a:r>
              <a:rPr i="1" lang="en"/>
              <a:t>:</a:t>
            </a:r>
            <a:endParaRPr i="1"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Google Drive Folder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Presentation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Transactions 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Statements &amp; Documents:</a:t>
            </a:r>
            <a:endParaRPr/>
          </a:p>
          <a:p>
            <a:pPr indent="-298450" lvl="2" marL="1371600" rtl="0" algn="l">
              <a:spcBef>
                <a:spcPts val="0"/>
              </a:spcBef>
              <a:spcAft>
                <a:spcPts val="0"/>
              </a:spcAft>
              <a:buSzPts val="1100"/>
              <a:buAutoNum type="romanLcPeriod"/>
            </a:pPr>
            <a:r>
              <a:rPr lang="en"/>
              <a:t>Bank Statements</a:t>
            </a:r>
            <a:endParaRPr/>
          </a:p>
          <a:p>
            <a:pPr indent="-298450" lvl="2" marL="1371600" rtl="0" algn="l">
              <a:spcBef>
                <a:spcPts val="0"/>
              </a:spcBef>
              <a:spcAft>
                <a:spcPts val="0"/>
              </a:spcAft>
              <a:buSzPts val="1100"/>
              <a:buAutoNum type="romanLcPeriod"/>
            </a:pPr>
            <a:r>
              <a:rPr lang="en"/>
              <a:t>Lease Document</a:t>
            </a:r>
            <a:endParaRPr/>
          </a:p>
          <a:p>
            <a:pPr indent="-298450" lvl="2" marL="1371600" rtl="0" algn="l">
              <a:spcBef>
                <a:spcPts val="0"/>
              </a:spcBef>
              <a:spcAft>
                <a:spcPts val="0"/>
              </a:spcAft>
              <a:buSzPts val="1100"/>
              <a:buAutoNum type="romanLcPeriod"/>
            </a:pPr>
            <a:r>
              <a:rPr lang="en"/>
              <a:t>Loan Document</a:t>
            </a:r>
            <a:endParaRPr/>
          </a:p>
          <a:p>
            <a:pPr indent="0" lvl="0" marL="13716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Software Access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Check email for </a:t>
            </a:r>
            <a:r>
              <a:rPr lang="en"/>
              <a:t>access</a:t>
            </a:r>
            <a:r>
              <a:rPr lang="en"/>
              <a:t> invite </a:t>
            </a:r>
            <a:r>
              <a:rPr i="1" lang="en"/>
              <a:t>(can take up to 24 hrs to activate)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17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1 - Community &amp; Resources</a:t>
            </a:r>
            <a:endParaRPr/>
          </a:p>
        </p:txBody>
      </p:sp>
      <p:sp>
        <p:nvSpPr>
          <p:cNvPr id="160" name="Google Shape;160;p17"/>
          <p:cNvSpPr txBox="1"/>
          <p:nvPr>
            <p:ph idx="1" type="body"/>
          </p:nvPr>
        </p:nvSpPr>
        <p:spPr>
          <a:xfrm>
            <a:off x="1297500" y="1079225"/>
            <a:ext cx="60417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n"/>
              <a:t>Community</a:t>
            </a:r>
            <a:r>
              <a:rPr i="1" lang="en"/>
              <a:t>:</a:t>
            </a:r>
            <a:endParaRPr i="1"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Join our Discord Community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Ask questions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Get help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Learn by teaching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18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2 - Getting Setup</a:t>
            </a:r>
            <a:endParaRPr/>
          </a:p>
        </p:txBody>
      </p:sp>
      <p:sp>
        <p:nvSpPr>
          <p:cNvPr id="166" name="Google Shape;166;p18"/>
          <p:cNvSpPr txBox="1"/>
          <p:nvPr>
            <p:ph idx="1" type="body"/>
          </p:nvPr>
        </p:nvSpPr>
        <p:spPr>
          <a:xfrm>
            <a:off x="1297500" y="1079225"/>
            <a:ext cx="6537300" cy="342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Navigating Quickbooks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Bank Transactions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Chart of Accounts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Reports</a:t>
            </a:r>
            <a:endParaRPr/>
          </a:p>
          <a:p>
            <a:pPr indent="-298450" lvl="2" marL="1371600" rtl="0" algn="l">
              <a:spcBef>
                <a:spcPts val="0"/>
              </a:spcBef>
              <a:spcAft>
                <a:spcPts val="0"/>
              </a:spcAft>
              <a:buSzPts val="1100"/>
              <a:buAutoNum type="romanLcPeriod"/>
            </a:pPr>
            <a:r>
              <a:rPr lang="en"/>
              <a:t>Profit &amp; Loss</a:t>
            </a:r>
            <a:endParaRPr/>
          </a:p>
          <a:p>
            <a:pPr indent="-298450" lvl="2" marL="1371600" rtl="0" algn="l">
              <a:spcBef>
                <a:spcPts val="0"/>
              </a:spcBef>
              <a:spcAft>
                <a:spcPts val="0"/>
              </a:spcAft>
              <a:buSzPts val="1100"/>
              <a:buAutoNum type="romanLcPeriod"/>
            </a:pPr>
            <a:r>
              <a:rPr lang="en"/>
              <a:t>Balance Sheet</a:t>
            </a:r>
            <a:endParaRPr/>
          </a:p>
          <a:p>
            <a:pPr indent="0" lvl="0" marL="13716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Balance Sheet &amp; Profit &amp; Loss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BS - Assets, Liabilities, &amp; Equity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P&amp;L - Income, Cost of Goods sold (COGs), and Operating Expenses(OPEX)</a:t>
            </a:r>
            <a:endParaRPr/>
          </a:p>
          <a:p>
            <a:pPr indent="0" lvl="0" marL="9144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Setting up the Chart of Accounts (CoA)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Setting up initial accounts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Setting up accounts as you categorize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0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p19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2 - Getting Setup</a:t>
            </a:r>
            <a:endParaRPr/>
          </a:p>
        </p:txBody>
      </p:sp>
      <p:pic>
        <p:nvPicPr>
          <p:cNvPr id="172" name="Google Shape;172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2119925" y="1000225"/>
            <a:ext cx="4513848" cy="35308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p20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3 - Basics</a:t>
            </a:r>
            <a:endParaRPr/>
          </a:p>
        </p:txBody>
      </p:sp>
      <p:sp>
        <p:nvSpPr>
          <p:cNvPr id="178" name="Google Shape;178;p20"/>
          <p:cNvSpPr txBox="1"/>
          <p:nvPr>
            <p:ph idx="1" type="body"/>
          </p:nvPr>
        </p:nvSpPr>
        <p:spPr>
          <a:xfrm>
            <a:off x="1297500" y="1079225"/>
            <a:ext cx="6537300" cy="342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Categorizing your first transactions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Setting up necessary CoA’s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Understanding where transactions go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Bank Reconciliation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What is reconciliation &amp; why is it </a:t>
            </a:r>
            <a:r>
              <a:rPr lang="en"/>
              <a:t>important?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Reconciling our first month</a:t>
            </a:r>
            <a:endParaRPr/>
          </a:p>
          <a:p>
            <a:pPr indent="-298450" lvl="2" marL="1371600" rtl="0" algn="l">
              <a:spcBef>
                <a:spcPts val="0"/>
              </a:spcBef>
              <a:spcAft>
                <a:spcPts val="0"/>
              </a:spcAft>
              <a:buSzPts val="1100"/>
              <a:buAutoNum type="romanLcPeriod"/>
            </a:pPr>
            <a:r>
              <a:rPr lang="en"/>
              <a:t>Understanding Assets v. Expenses</a:t>
            </a:r>
            <a:endParaRPr/>
          </a:p>
          <a:p>
            <a:pPr indent="0" lvl="0" marL="9144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Reviewing the BS &amp; P&amp;L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See how our transactions impact the 2 reports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21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 4 - Practice</a:t>
            </a:r>
            <a:endParaRPr/>
          </a:p>
        </p:txBody>
      </p:sp>
      <p:sp>
        <p:nvSpPr>
          <p:cNvPr id="184" name="Google Shape;184;p21"/>
          <p:cNvSpPr txBox="1"/>
          <p:nvPr>
            <p:ph idx="1" type="body"/>
          </p:nvPr>
        </p:nvSpPr>
        <p:spPr>
          <a:xfrm>
            <a:off x="1297500" y="1079225"/>
            <a:ext cx="6537300" cy="342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Practicing on the first 6 months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Each video will be 1 month at a time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Try categorizing what you know, and leave the rest to review in the respective video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Reconcile the bank account</a:t>
            </a:r>
            <a:endParaRPr/>
          </a:p>
          <a:p>
            <a:pPr indent="0" lvl="0" marL="9144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AutoNum type="arabicPeriod"/>
            </a:pPr>
            <a:r>
              <a:rPr lang="en"/>
              <a:t>Reviewing the BS &amp; P&amp;L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See our progress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Check for weird balances</a:t>
            </a:r>
            <a:endParaRPr/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SzPts val="1100"/>
              <a:buAutoNum type="alphaLcPeriod"/>
            </a:pPr>
            <a:r>
              <a:rPr lang="en"/>
              <a:t>Understand how the P&amp;L connects to the Balance Sheet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Focus">
  <a:themeElements>
    <a:clrScheme name="Focus">
      <a:dk1>
        <a:srgbClr val="1B212C"/>
      </a:dk1>
      <a:lt1>
        <a:srgbClr val="FFFFFF"/>
      </a:lt1>
      <a:dk2>
        <a:srgbClr val="D9D9D9"/>
      </a:dk2>
      <a:lt2>
        <a:srgbClr val="82C7A5"/>
      </a:lt2>
      <a:accent1>
        <a:srgbClr val="0145AC"/>
      </a:accent1>
      <a:accent2>
        <a:srgbClr val="EECE1A"/>
      </a:accent2>
      <a:accent3>
        <a:srgbClr val="4E5567"/>
      </a:accent3>
      <a:accent4>
        <a:srgbClr val="F4D6AD"/>
      </a:accent4>
      <a:accent5>
        <a:srgbClr val="7890CD"/>
      </a:accent5>
      <a:accent6>
        <a:srgbClr val="F15E22"/>
      </a:accent6>
      <a:hlink>
        <a:srgbClr val="7890CD"/>
      </a:hlink>
      <a:folHlink>
        <a:srgbClr val="7890CD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